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58" r:id="rId3"/>
    <p:sldId id="259" r:id="rId4"/>
    <p:sldId id="265" r:id="rId5"/>
    <p:sldId id="266" r:id="rId6"/>
    <p:sldId id="267" r:id="rId7"/>
    <p:sldId id="257" r:id="rId8"/>
    <p:sldId id="268" r:id="rId9"/>
    <p:sldId id="269" r:id="rId10"/>
    <p:sldId id="270" r:id="rId11"/>
    <p:sldId id="263" r:id="rId12"/>
    <p:sldId id="272" r:id="rId13"/>
    <p:sldId id="264" r:id="rId14"/>
    <p:sldId id="261" r:id="rId15"/>
    <p:sldId id="273" r:id="rId16"/>
    <p:sldId id="274" r:id="rId17"/>
    <p:sldId id="275" r:id="rId18"/>
    <p:sldId id="271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42"/>
    <p:restoredTop sz="94778"/>
  </p:normalViewPr>
  <p:slideViewPr>
    <p:cSldViewPr snapToGrid="0" snapToObjects="1">
      <p:cViewPr varScale="1">
        <p:scale>
          <a:sx n="98" d="100"/>
          <a:sy n="98" d="100"/>
        </p:scale>
        <p:origin x="2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EE380-261B-7A42-BC31-810D8CF2A49A}" type="datetimeFigureOut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7451-1A8F-E241-A6A1-22986893A4B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595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7182B-C3C7-8F41-BF68-DF1B68EE2CC7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717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960F-5B31-4047-B292-F0B3463B1DD3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760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0B856-7AFD-2A43-9ABF-71D2F0421553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0880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D6913-E08C-304F-9974-D35E6B0E82EB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375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24B3-F917-EF46-9FD1-DA81A2A4D4AE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9813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C2824-F76C-4D48-9D6F-D386CEBDACF9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23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907822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7" y="368166"/>
            <a:ext cx="7524003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154553"/>
            <a:ext cx="7524003" cy="3636510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78EEF-5D94-4B4D-AFDD-3E0F34373825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78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F1175-A522-914E-BFD4-D4E4F5D5C4F4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626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DB10-BD0F-1442-8908-6DD89D88C7AC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019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5B43D-D4DD-ED4B-8619-3DC65E8C7BFF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777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C33E-5337-AF45-A47D-ACDE939CADDE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25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F646-885B-4D40-AB56-F08584939FEE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2322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2A72-4CB9-9646-878A-1E029DCE000A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5815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97D55035-129C-4240-9DCE-104FD6F492ED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96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A27DFAD-AE36-4D42-BF52-48FC3C0C586A}" type="datetime1">
              <a:rPr kumimoji="1" lang="zh-TW" altLang="en-US" smtClean="0"/>
              <a:t>2018/6/21</a:t>
            </a:fld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A80C5270-7E85-2F40-BC64-466611FF3EC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8669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5.tiff"/><Relationship Id="rId3" Type="http://schemas.openxmlformats.org/officeDocument/2006/relationships/image" Target="../media/image2.tiff"/><Relationship Id="rId7" Type="http://schemas.openxmlformats.org/officeDocument/2006/relationships/image" Target="../media/image12.tiff"/><Relationship Id="rId12" Type="http://schemas.openxmlformats.org/officeDocument/2006/relationships/image" Target="../media/image8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9.tiff"/><Relationship Id="rId5" Type="http://schemas.openxmlformats.org/officeDocument/2006/relationships/image" Target="../media/image6.tiff"/><Relationship Id="rId10" Type="http://schemas.openxmlformats.org/officeDocument/2006/relationships/image" Target="../media/image3.tiff"/><Relationship Id="rId4" Type="http://schemas.openxmlformats.org/officeDocument/2006/relationships/image" Target="../media/image4.tiff"/><Relationship Id="rId9" Type="http://schemas.openxmlformats.org/officeDocument/2006/relationships/image" Target="../media/image14.tiff"/><Relationship Id="rId1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8.tiff"/><Relationship Id="rId7" Type="http://schemas.openxmlformats.org/officeDocument/2006/relationships/image" Target="../media/image3.tiff"/><Relationship Id="rId12" Type="http://schemas.openxmlformats.org/officeDocument/2006/relationships/image" Target="../media/image13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4.tiff"/><Relationship Id="rId10" Type="http://schemas.openxmlformats.org/officeDocument/2006/relationships/image" Target="../media/image11.png"/><Relationship Id="rId4" Type="http://schemas.openxmlformats.org/officeDocument/2006/relationships/image" Target="../media/image2.tiff"/><Relationship Id="rId9" Type="http://schemas.openxmlformats.org/officeDocument/2006/relationships/image" Target="../media/image6.tiff"/><Relationship Id="rId1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5.tiff"/><Relationship Id="rId3" Type="http://schemas.openxmlformats.org/officeDocument/2006/relationships/image" Target="../media/image8.tiff"/><Relationship Id="rId7" Type="http://schemas.openxmlformats.org/officeDocument/2006/relationships/image" Target="../media/image3.tiff"/><Relationship Id="rId12" Type="http://schemas.openxmlformats.org/officeDocument/2006/relationships/image" Target="../media/image1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tiff"/><Relationship Id="rId11" Type="http://schemas.openxmlformats.org/officeDocument/2006/relationships/image" Target="../media/image13.tiff"/><Relationship Id="rId5" Type="http://schemas.openxmlformats.org/officeDocument/2006/relationships/image" Target="../media/image4.tiff"/><Relationship Id="rId10" Type="http://schemas.openxmlformats.org/officeDocument/2006/relationships/image" Target="../media/image12.tiff"/><Relationship Id="rId4" Type="http://schemas.openxmlformats.org/officeDocument/2006/relationships/image" Target="../media/image2.tiff"/><Relationship Id="rId9" Type="http://schemas.openxmlformats.org/officeDocument/2006/relationships/image" Target="../media/image11.png"/><Relationship Id="rId1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3" Type="http://schemas.openxmlformats.org/officeDocument/2006/relationships/image" Target="../media/image8.tiff"/><Relationship Id="rId7" Type="http://schemas.openxmlformats.org/officeDocument/2006/relationships/image" Target="../media/image3.tiff"/><Relationship Id="rId12" Type="http://schemas.openxmlformats.org/officeDocument/2006/relationships/image" Target="../media/image13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4.tiff"/><Relationship Id="rId10" Type="http://schemas.openxmlformats.org/officeDocument/2006/relationships/image" Target="../media/image11.png"/><Relationship Id="rId4" Type="http://schemas.openxmlformats.org/officeDocument/2006/relationships/image" Target="../media/image2.tiff"/><Relationship Id="rId9" Type="http://schemas.openxmlformats.org/officeDocument/2006/relationships/image" Target="../media/image6.tiff"/><Relationship Id="rId1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8.tiff"/><Relationship Id="rId3" Type="http://schemas.openxmlformats.org/officeDocument/2006/relationships/image" Target="../media/image2.tiff"/><Relationship Id="rId7" Type="http://schemas.openxmlformats.org/officeDocument/2006/relationships/image" Target="../media/image12.tiff"/><Relationship Id="rId12" Type="http://schemas.openxmlformats.org/officeDocument/2006/relationships/image" Target="../media/image9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3.tiff"/><Relationship Id="rId5" Type="http://schemas.openxmlformats.org/officeDocument/2006/relationships/image" Target="../media/image6.tiff"/><Relationship Id="rId10" Type="http://schemas.openxmlformats.org/officeDocument/2006/relationships/image" Target="../media/image15.tiff"/><Relationship Id="rId4" Type="http://schemas.openxmlformats.org/officeDocument/2006/relationships/image" Target="../media/image4.tiff"/><Relationship Id="rId9" Type="http://schemas.openxmlformats.org/officeDocument/2006/relationships/image" Target="../media/image14.tiff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6AA500-ACA1-2247-AEEC-1E4CA1507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Karaoke is Here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A3ED25-B45E-BF43-9C12-A17345452E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組員：王鈺鎔、謝侑臻、王品淳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D57A97-05E9-4743-A41C-7B4F25AD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341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3495" y="-791388"/>
            <a:ext cx="4487417" cy="44874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en-US" altLang="zh-TW" sz="2800" dirty="0"/>
              <a:t>System Architecture</a:t>
            </a:r>
            <a:endParaRPr kumimoji="1"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39746" y="1321464"/>
            <a:ext cx="1015822" cy="10158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55568" y="1304021"/>
            <a:ext cx="1195832" cy="11958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82" y="-96253"/>
            <a:ext cx="1729510" cy="1729510"/>
          </a:xfrm>
          <a:prstGeom prst="rect">
            <a:avLst/>
          </a:prstGeom>
        </p:spPr>
      </p:pic>
      <p:pic>
        <p:nvPicPr>
          <p:cNvPr id="1026" name="Picture 2" descr="https://lh6.googleusercontent.com/VcwzopxOHVouAimLsSAF1GgYX5lqDw4RrXyxDfMJ3T4hzrsHQwhRcIKmOUpHo2PXJKpcERVYoC8LRpJz2brUMyUp302wp-tVT-98uulS2rzHtWtBD3CpM5tgbj1mluLI8_aHMOXUQ2I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8" y="4132919"/>
            <a:ext cx="1624613" cy="15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885" y="4744753"/>
            <a:ext cx="1439063" cy="143906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421147" y="4230846"/>
            <a:ext cx="1013333" cy="101333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19582" y="4809577"/>
            <a:ext cx="1374240" cy="13742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9679" y="1452321"/>
            <a:ext cx="1335297" cy="9240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5A5D61"/>
              </a:clrFrom>
              <a:clrTo>
                <a:srgbClr val="5A5D61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2774" t="11533" r="23401" b="30164"/>
          <a:stretch/>
        </p:blipFill>
        <p:spPr>
          <a:xfrm>
            <a:off x="4478553" y="205053"/>
            <a:ext cx="966130" cy="10465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61254" y="199179"/>
            <a:ext cx="1012413" cy="1012413"/>
          </a:xfrm>
          <a:prstGeom prst="rect">
            <a:avLst/>
          </a:prstGeom>
        </p:spPr>
      </p:pic>
      <p:cxnSp>
        <p:nvCxnSpPr>
          <p:cNvPr id="31" name="直線接點 30"/>
          <p:cNvCxnSpPr/>
          <p:nvPr/>
        </p:nvCxnSpPr>
        <p:spPr>
          <a:xfrm flipV="1">
            <a:off x="6697721" y="2088548"/>
            <a:ext cx="0" cy="186930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838655" y="3651313"/>
            <a:ext cx="2311400" cy="2673614"/>
            <a:chOff x="6183273" y="3320338"/>
            <a:chExt cx="2311400" cy="267361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3273" y="3320338"/>
              <a:ext cx="2311400" cy="23114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6615153" y="5624620"/>
              <a:ext cx="161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smart player</a:t>
              </a:r>
              <a:endParaRPr kumimoji="1" lang="zh-TW" altLang="en-US" dirty="0"/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0711" y="1403566"/>
            <a:ext cx="805893" cy="972780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2944619" y="3137807"/>
            <a:ext cx="3904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Query singer song list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3628791" y="6183816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Singer</a:t>
            </a:r>
            <a:endParaRPr kumimoji="1"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977821" y="6140261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</a:t>
            </a:r>
            <a:endParaRPr kumimoji="1" lang="zh-TW" altLang="en-US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2A0A25-0D93-924C-9ED1-37CB21453BF6}"/>
              </a:ext>
            </a:extLst>
          </p:cNvPr>
          <p:cNvCxnSpPr>
            <a:cxnSpLocks/>
          </p:cNvCxnSpPr>
          <p:nvPr/>
        </p:nvCxnSpPr>
        <p:spPr>
          <a:xfrm flipV="1">
            <a:off x="7177364" y="3480432"/>
            <a:ext cx="0" cy="26935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581CA54-6CBD-334A-BDBA-2A69A22FCC0E}"/>
              </a:ext>
            </a:extLst>
          </p:cNvPr>
          <p:cNvCxnSpPr>
            <a:cxnSpLocks/>
          </p:cNvCxnSpPr>
          <p:nvPr/>
        </p:nvCxnSpPr>
        <p:spPr>
          <a:xfrm flipV="1">
            <a:off x="7149679" y="3469372"/>
            <a:ext cx="1389676" cy="1106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0536692-0B1F-B04E-996F-1C717570CC26}"/>
              </a:ext>
            </a:extLst>
          </p:cNvPr>
          <p:cNvCxnSpPr/>
          <p:nvPr/>
        </p:nvCxnSpPr>
        <p:spPr>
          <a:xfrm flipH="1" flipV="1">
            <a:off x="8543515" y="693354"/>
            <a:ext cx="1" cy="281048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38E7534-1083-7D41-83CB-AF5097AD2A65}"/>
              </a:ext>
            </a:extLst>
          </p:cNvPr>
          <p:cNvCxnSpPr/>
          <p:nvPr/>
        </p:nvCxnSpPr>
        <p:spPr>
          <a:xfrm flipV="1">
            <a:off x="7301982" y="664151"/>
            <a:ext cx="1237373" cy="377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729E167-E15A-1A44-9062-970A1815D13D}"/>
              </a:ext>
            </a:extLst>
          </p:cNvPr>
          <p:cNvSpPr txBox="1"/>
          <p:nvPr/>
        </p:nvSpPr>
        <p:spPr>
          <a:xfrm>
            <a:off x="6673667" y="2876709"/>
            <a:ext cx="269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Present singer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826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7720C2-FBCD-A941-977C-A6AB6758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Difficulties…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B691AD-5C77-7E42-9135-A17D45D9E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kumimoji="1" lang="en-US" altLang="zh-TW" dirty="0"/>
              <a:t>Uploading users’ picture to S3 on App</a:t>
            </a:r>
          </a:p>
          <a:p>
            <a:pPr>
              <a:buFont typeface="+mj-lt"/>
              <a:buAutoNum type="arabicPeriod"/>
            </a:pPr>
            <a:endParaRPr kumimoji="1" lang="en-US" altLang="zh-TW" dirty="0"/>
          </a:p>
          <a:p>
            <a:pPr>
              <a:buFont typeface="+mj-lt"/>
              <a:buAutoNum type="arabicPeriod"/>
            </a:pPr>
            <a:r>
              <a:rPr kumimoji="1" lang="en-US" altLang="zh-TW" dirty="0"/>
              <a:t>Using Amazon Cognito on Web</a:t>
            </a:r>
          </a:p>
          <a:p>
            <a:pPr>
              <a:buFont typeface="+mj-lt"/>
              <a:buAutoNum type="arabicPeriod"/>
            </a:pPr>
            <a:endParaRPr kumimoji="1" lang="en-US" altLang="zh-TW" dirty="0"/>
          </a:p>
          <a:p>
            <a:pPr>
              <a:buFont typeface="+mj-lt"/>
              <a:buAutoNum type="arabicPeriod"/>
            </a:pPr>
            <a:r>
              <a:rPr kumimoji="1" lang="en-US" altLang="zh-TW" dirty="0"/>
              <a:t>IoT MQTT between Web and Raspberry Pi</a:t>
            </a:r>
          </a:p>
          <a:p>
            <a:pPr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2753C4-4909-1140-932C-49AC89C0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248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9F79C4-9B2C-E846-8F96-E501A0E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682E22-05B9-C34D-A05B-C57500142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https://</a:t>
            </a:r>
            <a:r>
              <a:rPr kumimoji="1" lang="en-US" altLang="zh-TW" dirty="0" err="1"/>
              <a:t>drive.google.com</a:t>
            </a:r>
            <a:r>
              <a:rPr kumimoji="1" lang="en-US" altLang="zh-TW" dirty="0"/>
              <a:t>/file/d/1sGz9sf_l1ffmJioFfSo86CgU1-1REWCL/view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2E9E9C-6439-7A42-9736-91143EB4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2863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68864-BA82-D740-9E03-72BAE1FD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743650-004B-3E4A-BCA6-25BB8F93F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design a new mode of karaoke.</a:t>
            </a:r>
          </a:p>
          <a:p>
            <a:r>
              <a:rPr kumimoji="1" lang="en-US" altLang="zh-TW" dirty="0"/>
              <a:t>This mode emphasize interest and flexibility</a:t>
            </a:r>
          </a:p>
          <a:p>
            <a:r>
              <a:rPr kumimoji="1" lang="en-US" altLang="zh-TW" dirty="0"/>
              <a:t>This karaoke system includes </a:t>
            </a:r>
          </a:p>
          <a:p>
            <a:pPr lvl="1"/>
            <a:r>
              <a:rPr kumimoji="1" lang="en-US" altLang="zh-TW" dirty="0"/>
              <a:t>Mobile app</a:t>
            </a:r>
          </a:p>
          <a:p>
            <a:pPr lvl="1"/>
            <a:r>
              <a:rPr kumimoji="1" lang="en-US" altLang="zh-TW" dirty="0"/>
              <a:t>Web </a:t>
            </a:r>
          </a:p>
          <a:p>
            <a:pPr lvl="1"/>
            <a:r>
              <a:rPr kumimoji="1" lang="en-US" altLang="zh-TW" dirty="0"/>
              <a:t>Raspberry pi</a:t>
            </a:r>
          </a:p>
          <a:p>
            <a:r>
              <a:rPr kumimoji="1" lang="en-US" altLang="zh-TW" dirty="0"/>
              <a:t>We demo the functions of the karaoke system.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2F6436-1450-7347-A79E-D1B46755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0132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412953-919F-6042-A36D-49650700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D826F-8F94-5240-A0BC-7D5AD0F60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7200" dirty="0"/>
              <a:t>Q&amp;A</a:t>
            </a:r>
            <a:endParaRPr kumimoji="1" lang="zh-TW" altLang="en-US" sz="7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B5C68B-6F37-8940-AE0E-1C505D668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3381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6EF357-963D-3542-A761-5E944047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74A629-05A2-2840-8765-589B6944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F8CF9B-F1DC-374E-8DA5-2EDA4945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2561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B0ABDE-8C58-D34E-BD4A-2A289B96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75B3B7-76B1-F740-88CE-BFC541EEC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B855EF-CE94-EA4A-8282-874B75DA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638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EA4C5-DBA5-2348-A6E3-2D4D1B36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CCD9D-C5C7-7540-A59C-8B22220EB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5E7C32-C80E-0641-B603-91423EA2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686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3DC9F-34EC-3B42-B506-5AC59AD1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F608B2-60C6-4246-85BB-6FEEB380A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2ADBA4-347E-8548-9B4A-56A62523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18</a:t>
            </a:fld>
            <a:endParaRPr kumimoji="1" lang="zh-TW" altLang="en-US"/>
          </a:p>
        </p:txBody>
      </p:sp>
      <p:pic>
        <p:nvPicPr>
          <p:cNvPr id="2050" name="Picture 2" descr="https://lh3.googleusercontent.com/6rLux3--10OC0Wo1shciM512TR6sdYx57BCpM2dLgGAgG_CxQFL5suXNMwJmspHqL4ULoskk9T8fqCGAaB2h4KJqyCnz0sttw9lYGOAOvTLAg2SMHLswnhMH6CRnNWARb4JWSG_6">
            <a:extLst>
              <a:ext uri="{FF2B5EF4-FFF2-40B4-BE49-F238E27FC236}">
                <a16:creationId xmlns:a16="http://schemas.microsoft.com/office/drawing/2014/main" id="{B09F18C7-64A5-8146-9957-FE0DF1BF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0"/>
            <a:ext cx="581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9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BDE265-0CAE-9C49-B6BC-0320E56C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Motivation…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89A845-4EB6-0046-9330-0CD773EAB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Traditional karaoke mode</a:t>
            </a:r>
          </a:p>
          <a:p>
            <a:pPr lvl="1"/>
            <a:r>
              <a:rPr kumimoji="1" lang="en-US" altLang="zh-TW" dirty="0"/>
              <a:t>Shared play list is fix</a:t>
            </a:r>
          </a:p>
          <a:p>
            <a:pPr lvl="1"/>
            <a:r>
              <a:rPr kumimoji="1" lang="en-US" altLang="zh-TW" dirty="0"/>
              <a:t>Songs ordered by the same singer are consecutive</a:t>
            </a:r>
          </a:p>
          <a:p>
            <a:pPr lvl="1"/>
            <a:r>
              <a:rPr kumimoji="1" lang="en-US" altLang="zh-TW" dirty="0"/>
              <a:t>The order of the songs determined when the singer have to sing.</a:t>
            </a:r>
          </a:p>
          <a:p>
            <a:r>
              <a:rPr kumimoji="1" lang="en-US" altLang="zh-TW" dirty="0"/>
              <a:t>We want to propose a new mode of karaoke</a:t>
            </a:r>
            <a:r>
              <a:rPr lang="en-US" altLang="zh-TW" dirty="0"/>
              <a:t> to emphasize interest and flexibility.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Create a group.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People request songs in advance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/>
              <a:t>Grab the microphone to compete against the opportunity of singing.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32D153-F392-2F4D-8367-00EEC5CB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303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7FFAD9-0294-F64F-AC17-E8770135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New karaoke mode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647D10-BCB9-AE42-AC90-0FA702D7E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Use:</a:t>
            </a:r>
          </a:p>
          <a:p>
            <a:pPr lvl="1"/>
            <a:r>
              <a:rPr kumimoji="1" lang="en-US" altLang="zh-TW" dirty="0"/>
              <a:t>App </a:t>
            </a:r>
          </a:p>
          <a:p>
            <a:pPr lvl="1"/>
            <a:r>
              <a:rPr kumimoji="1" lang="en-US" altLang="zh-TW" dirty="0"/>
              <a:t>Web</a:t>
            </a:r>
          </a:p>
          <a:p>
            <a:pPr lvl="1"/>
            <a:r>
              <a:rPr kumimoji="1" lang="en-US" altLang="zh-TW" dirty="0" err="1"/>
              <a:t>Raspberrt</a:t>
            </a:r>
            <a:r>
              <a:rPr kumimoji="1" lang="en-US" altLang="zh-TW" dirty="0"/>
              <a:t> Pi</a:t>
            </a:r>
          </a:p>
          <a:p>
            <a:r>
              <a:rPr kumimoji="1" lang="en-US" altLang="zh-TW" dirty="0"/>
              <a:t>Benefit:</a:t>
            </a:r>
          </a:p>
          <a:p>
            <a:pPr lvl="1"/>
            <a:r>
              <a:rPr kumimoji="1" lang="en-US" altLang="zh-TW" dirty="0"/>
              <a:t>Singers’ own play list</a:t>
            </a:r>
          </a:p>
          <a:p>
            <a:pPr lvl="1"/>
            <a:r>
              <a:rPr kumimoji="1" lang="en-US" altLang="zh-TW" dirty="0"/>
              <a:t>The person who take the microphone can sing</a:t>
            </a:r>
          </a:p>
          <a:p>
            <a:pPr lvl="1"/>
            <a:r>
              <a:rPr kumimoji="1" lang="en-US" altLang="zh-TW" dirty="0"/>
              <a:t>Change the singer whenever you want</a:t>
            </a:r>
          </a:p>
          <a:p>
            <a:pPr lvl="1"/>
            <a:r>
              <a:rPr kumimoji="1" lang="en-US" altLang="zh-TW" dirty="0"/>
              <a:t>Won’t be forced to sing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6A15FE-C256-A744-B370-53D6F187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701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C927F7-6096-6D49-A138-51AF2FC6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Used AWS services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F23EB0-56A3-1649-8561-39E43C908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997" y="2154552"/>
            <a:ext cx="7524003" cy="4414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/>
              <a:t>Mobile Hub</a:t>
            </a:r>
          </a:p>
          <a:p>
            <a:pPr lvl="1"/>
            <a:r>
              <a:rPr kumimoji="1" lang="en-US" altLang="zh-TW" dirty="0"/>
              <a:t>Manage app’s functions.</a:t>
            </a:r>
          </a:p>
          <a:p>
            <a:pPr marL="0" indent="0">
              <a:buNone/>
            </a:pPr>
            <a:r>
              <a:rPr kumimoji="1" lang="en-US" altLang="zh-TW" dirty="0"/>
              <a:t>Cognito</a:t>
            </a:r>
          </a:p>
          <a:p>
            <a:pPr lvl="1"/>
            <a:r>
              <a:rPr kumimoji="1" lang="en-US" altLang="zh-TW" dirty="0"/>
              <a:t>Web and app use Cognito service to authorize AWS other services on web and app.</a:t>
            </a:r>
          </a:p>
          <a:p>
            <a:pPr marL="0" indent="0">
              <a:buNone/>
            </a:pPr>
            <a:r>
              <a:rPr kumimoji="1" lang="en-US" altLang="zh-TW" dirty="0"/>
              <a:t>Dynamo DB</a:t>
            </a:r>
          </a:p>
          <a:p>
            <a:pPr lvl="1"/>
            <a:r>
              <a:rPr kumimoji="1" lang="en-US" altLang="zh-TW" dirty="0"/>
              <a:t>Store group’s and songs’ information</a:t>
            </a:r>
          </a:p>
          <a:p>
            <a:pPr marL="0" indent="0">
              <a:buNone/>
            </a:pPr>
            <a:r>
              <a:rPr kumimoji="1" lang="en-US" altLang="zh-TW" dirty="0"/>
              <a:t>S3</a:t>
            </a:r>
          </a:p>
          <a:p>
            <a:pPr lvl="1"/>
            <a:r>
              <a:rPr kumimoji="1" lang="en-US" altLang="zh-TW" dirty="0"/>
              <a:t>Store users’ and recent singer images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15465B-201B-BD43-B305-2DE0C170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016E78-9829-D242-BF6D-C1738BB6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9" y="3229065"/>
            <a:ext cx="539978" cy="5399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82FA353-4BF9-2A4B-BF1D-12EE6C79C15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12" y="5017168"/>
            <a:ext cx="690192" cy="47761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D1C0A0-DE2D-A84E-95F4-A6A1701D5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90" y="4201232"/>
            <a:ext cx="575546" cy="575546"/>
          </a:xfrm>
          <a:prstGeom prst="rect">
            <a:avLst/>
          </a:prstGeom>
        </p:spPr>
      </p:pic>
      <p:pic>
        <p:nvPicPr>
          <p:cNvPr id="3074" name="Picture 2" descr="「aws mobile hub」的圖片搜尋結果">
            <a:extLst>
              <a:ext uri="{FF2B5EF4-FFF2-40B4-BE49-F238E27FC236}">
                <a16:creationId xmlns:a16="http://schemas.microsoft.com/office/drawing/2014/main" id="{B56ED88C-2953-1540-A76F-D16084F3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9" y="2398498"/>
            <a:ext cx="539978" cy="59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68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78BCA-416F-EE4F-B4C4-D347110E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Used AWS services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4288D9-EB9B-6441-B957-8F99ECBBD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/>
              <a:t>Lambda</a:t>
            </a:r>
          </a:p>
          <a:p>
            <a:pPr lvl="1"/>
            <a:r>
              <a:rPr kumimoji="1" lang="en-US" altLang="zh-TW" dirty="0"/>
              <a:t>Triggered to recognize singer’s face.</a:t>
            </a:r>
          </a:p>
          <a:p>
            <a:pPr marL="0" indent="0">
              <a:buNone/>
            </a:pPr>
            <a:r>
              <a:rPr kumimoji="1" lang="en-US" altLang="zh-TW" dirty="0" err="1"/>
              <a:t>Rekognition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Recognize singer’s face.</a:t>
            </a:r>
          </a:p>
          <a:p>
            <a:pPr marL="0" indent="0">
              <a:buNone/>
            </a:pPr>
            <a:r>
              <a:rPr kumimoji="1" lang="en-US" altLang="zh-TW" dirty="0"/>
              <a:t>SQS</a:t>
            </a:r>
          </a:p>
          <a:p>
            <a:pPr lvl="1"/>
            <a:r>
              <a:rPr kumimoji="1" lang="en-US" altLang="zh-TW" dirty="0"/>
              <a:t>Request songs</a:t>
            </a:r>
          </a:p>
          <a:p>
            <a:pPr lvl="1"/>
            <a:r>
              <a:rPr kumimoji="1" lang="en-US" altLang="zh-TW" dirty="0"/>
              <a:t>Transmit recognition results</a:t>
            </a:r>
          </a:p>
          <a:p>
            <a:pPr marL="0" indent="0">
              <a:buNone/>
            </a:pPr>
            <a:r>
              <a:rPr kumimoji="1" lang="en-US" altLang="zh-TW" dirty="0"/>
              <a:t>IoT core</a:t>
            </a:r>
          </a:p>
          <a:p>
            <a:pPr lvl="1"/>
            <a:r>
              <a:rPr kumimoji="1" lang="en-US" altLang="zh-TW" dirty="0"/>
              <a:t>Publish and subscribe message between raspberry pi and web.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6A05DC-CB5A-BE49-ACA5-B54CC57A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C5270-7E85-2F40-BC64-466611FF3EC0}" type="slidenum">
              <a:rPr kumimoji="1" lang="zh-TW" altLang="en-US" smtClean="0"/>
              <a:t>5</a:t>
            </a:fld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9DE4F5-3D66-E145-91C5-65ECF2F9F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7494"/>
            <a:ext cx="1025829" cy="10258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7C564B-DC5E-9C4E-89CF-EA58AC67B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95" y="3740671"/>
            <a:ext cx="446547" cy="5390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5C97BD-8537-A24F-A860-4D7596828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16" y="2154553"/>
            <a:ext cx="621195" cy="6211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AC6909-5868-2348-927E-9DFDC35902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5A5D61"/>
              </a:clrFrom>
              <a:clrTo>
                <a:srgbClr val="5A5D61">
                  <a:alpha val="0"/>
                </a:srgbClr>
              </a:clrTo>
            </a:clrChange>
          </a:blip>
          <a:srcRect l="22774" t="11533" r="23401" b="30164"/>
          <a:stretch/>
        </p:blipFill>
        <p:spPr>
          <a:xfrm>
            <a:off x="238678" y="2967308"/>
            <a:ext cx="534957" cy="5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9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3495" y="-791388"/>
            <a:ext cx="4487417" cy="44874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en-US" altLang="zh-TW" sz="2800" dirty="0"/>
              <a:t>System Architecture</a:t>
            </a:r>
            <a:endParaRPr kumimoji="1"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126" y="187148"/>
            <a:ext cx="1012413" cy="10124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46" y="1321464"/>
            <a:ext cx="1015822" cy="10158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55568" y="1304021"/>
            <a:ext cx="1195832" cy="11958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80711" y="1403566"/>
            <a:ext cx="805893" cy="9727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9679" y="1452321"/>
            <a:ext cx="1335297" cy="9240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5A5D61"/>
              </a:clrFrom>
              <a:clrTo>
                <a:srgbClr val="5A5D61">
                  <a:alpha val="0"/>
                </a:srgbClr>
              </a:clrTo>
            </a:clrChange>
          </a:blip>
          <a:srcRect l="22774" t="11533" r="23401" b="30164"/>
          <a:stretch/>
        </p:blipFill>
        <p:spPr>
          <a:xfrm>
            <a:off x="4478553" y="205053"/>
            <a:ext cx="966130" cy="10465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6982" y="-96253"/>
            <a:ext cx="1729510" cy="1729510"/>
          </a:xfrm>
          <a:prstGeom prst="rect">
            <a:avLst/>
          </a:prstGeom>
        </p:spPr>
      </p:pic>
      <p:pic>
        <p:nvPicPr>
          <p:cNvPr id="1026" name="Picture 2" descr="https://lh6.googleusercontent.com/VcwzopxOHVouAimLsSAF1GgYX5lqDw4RrXyxDfMJ3T4hzrsHQwhRcIKmOUpHo2PXJKpcERVYoC8LRpJz2brUMyUp302wp-tVT-98uulS2rzHtWtBD3CpM5tgbj1mluLI8_aHMOXUQ2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8" y="4132919"/>
            <a:ext cx="1624613" cy="15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885" y="4744753"/>
            <a:ext cx="1439063" cy="143906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421147" y="4230846"/>
            <a:ext cx="1013333" cy="101333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19582" y="4809577"/>
            <a:ext cx="1374240" cy="1374240"/>
          </a:xfrm>
          <a:prstGeom prst="rect">
            <a:avLst/>
          </a:prstGeom>
        </p:spPr>
      </p:pic>
      <p:cxnSp>
        <p:nvCxnSpPr>
          <p:cNvPr id="27" name="直線接點 26"/>
          <p:cNvCxnSpPr>
            <a:stCxn id="1026" idx="0"/>
          </p:cNvCxnSpPr>
          <p:nvPr/>
        </p:nvCxnSpPr>
        <p:spPr>
          <a:xfrm flipH="1" flipV="1">
            <a:off x="1859434" y="2947740"/>
            <a:ext cx="1" cy="118517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1859434" y="2947740"/>
            <a:ext cx="602247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H="1" flipV="1">
            <a:off x="4478553" y="2376346"/>
            <a:ext cx="367" cy="53967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7881913" y="2392207"/>
            <a:ext cx="367" cy="53967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838655" y="3651313"/>
            <a:ext cx="2311400" cy="2673614"/>
            <a:chOff x="6183273" y="3320338"/>
            <a:chExt cx="2311400" cy="267361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83273" y="3320338"/>
              <a:ext cx="2311400" cy="23114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6615153" y="5624620"/>
              <a:ext cx="161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smart player</a:t>
              </a:r>
              <a:endParaRPr kumimoji="1" lang="zh-TW" altLang="en-US" dirty="0"/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1325201" y="2386335"/>
            <a:ext cx="315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 up &amp; Login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5296191" y="2957677"/>
            <a:ext cx="2774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Upload image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628791" y="6183816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Singer</a:t>
            </a:r>
            <a:endParaRPr kumimoji="1"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977821" y="6140261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</a:t>
            </a:r>
            <a:endParaRPr kumimoji="1"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8CED82C-4B9C-4044-A220-20116A96F08E}"/>
              </a:ext>
            </a:extLst>
          </p:cNvPr>
          <p:cNvCxnSpPr>
            <a:cxnSpLocks/>
          </p:cNvCxnSpPr>
          <p:nvPr/>
        </p:nvCxnSpPr>
        <p:spPr>
          <a:xfrm flipV="1">
            <a:off x="7815237" y="1264001"/>
            <a:ext cx="1" cy="206986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3DE4F2FB-1320-AD46-89CA-4445390D27A9}"/>
              </a:ext>
            </a:extLst>
          </p:cNvPr>
          <p:cNvCxnSpPr>
            <a:cxnSpLocks/>
          </p:cNvCxnSpPr>
          <p:nvPr/>
        </p:nvCxnSpPr>
        <p:spPr>
          <a:xfrm>
            <a:off x="6180934" y="1266194"/>
            <a:ext cx="1631308" cy="5143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DE57D30-0821-FF45-97C3-C5734AA33F95}"/>
              </a:ext>
            </a:extLst>
          </p:cNvPr>
          <p:cNvCxnSpPr>
            <a:cxnSpLocks/>
          </p:cNvCxnSpPr>
          <p:nvPr/>
        </p:nvCxnSpPr>
        <p:spPr>
          <a:xfrm flipH="1" flipV="1">
            <a:off x="6197991" y="915285"/>
            <a:ext cx="1" cy="30359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9EBF142-AC05-034A-BA17-5859C6E4D5B8}"/>
              </a:ext>
            </a:extLst>
          </p:cNvPr>
          <p:cNvCxnSpPr>
            <a:cxnSpLocks/>
          </p:cNvCxnSpPr>
          <p:nvPr/>
        </p:nvCxnSpPr>
        <p:spPr>
          <a:xfrm>
            <a:off x="4955568" y="853109"/>
            <a:ext cx="1195832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20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3495" y="-791388"/>
            <a:ext cx="4487417" cy="44874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en-US" altLang="zh-TW" sz="2800" dirty="0"/>
              <a:t>System Architecture</a:t>
            </a:r>
            <a:endParaRPr kumimoji="1"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3126" y="187148"/>
            <a:ext cx="1012413" cy="10124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746" y="1321464"/>
            <a:ext cx="1015822" cy="10158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568" y="1304021"/>
            <a:ext cx="1195832" cy="11958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80711" y="1403566"/>
            <a:ext cx="805893" cy="9727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9679" y="1452321"/>
            <a:ext cx="1335297" cy="9240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5A5D61"/>
              </a:clrFrom>
              <a:clrTo>
                <a:srgbClr val="5A5D61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2774" t="11533" r="23401" b="30164"/>
          <a:stretch/>
        </p:blipFill>
        <p:spPr>
          <a:xfrm>
            <a:off x="4478553" y="205053"/>
            <a:ext cx="966130" cy="104650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97722" y="3948253"/>
            <a:ext cx="107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Group</a:t>
            </a:r>
            <a:endParaRPr kumimoji="1"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97722" y="3933786"/>
            <a:ext cx="5255762" cy="232209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6" name="Picture 2" descr="https://lh6.googleusercontent.com/VcwzopxOHVouAimLsSAF1GgYX5lqDw4RrXyxDfMJ3T4hzrsHQwhRcIKmOUpHo2PXJKpcERVYoC8LRpJz2brUMyUp302wp-tVT-98uulS2rzHtWtBD3CpM5tgbj1mluLI8_aHMOXUQ2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8" y="4132919"/>
            <a:ext cx="1624613" cy="15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885" y="4744753"/>
            <a:ext cx="1439063" cy="143906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421147" y="4230846"/>
            <a:ext cx="1013333" cy="101333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9582" y="4809577"/>
            <a:ext cx="1374240" cy="1374240"/>
          </a:xfrm>
          <a:prstGeom prst="rect">
            <a:avLst/>
          </a:prstGeom>
        </p:spPr>
      </p:pic>
      <p:cxnSp>
        <p:nvCxnSpPr>
          <p:cNvPr id="27" name="直線接點 26"/>
          <p:cNvCxnSpPr>
            <a:stCxn id="1026" idx="0"/>
          </p:cNvCxnSpPr>
          <p:nvPr/>
        </p:nvCxnSpPr>
        <p:spPr>
          <a:xfrm flipH="1" flipV="1">
            <a:off x="1859434" y="2947740"/>
            <a:ext cx="1" cy="118517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859434" y="2912349"/>
            <a:ext cx="3585249" cy="35391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5449490" y="2372677"/>
            <a:ext cx="367" cy="53967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4593822" y="3158399"/>
            <a:ext cx="2677915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6541315" y="3158399"/>
            <a:ext cx="0" cy="65561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 flipV="1">
            <a:off x="5617286" y="2458389"/>
            <a:ext cx="0" cy="70001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4593822" y="2392207"/>
            <a:ext cx="0" cy="766192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838655" y="3651313"/>
            <a:ext cx="2311400" cy="2673614"/>
            <a:chOff x="6183273" y="3320338"/>
            <a:chExt cx="2311400" cy="267361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3273" y="3320338"/>
              <a:ext cx="2311400" cy="23114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6615153" y="5624620"/>
              <a:ext cx="161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smart player</a:t>
              </a:r>
              <a:endParaRPr kumimoji="1" lang="zh-TW" altLang="en-US" dirty="0"/>
            </a:p>
          </p:txBody>
        </p:sp>
      </p:grpSp>
      <p:cxnSp>
        <p:nvCxnSpPr>
          <p:cNvPr id="71" name="直線接點 70"/>
          <p:cNvCxnSpPr/>
          <p:nvPr/>
        </p:nvCxnSpPr>
        <p:spPr>
          <a:xfrm flipH="1" flipV="1">
            <a:off x="3927813" y="3533038"/>
            <a:ext cx="11935" cy="79507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V="1">
            <a:off x="7271737" y="1304021"/>
            <a:ext cx="0" cy="1854378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>
            <a:off x="3939746" y="3533038"/>
            <a:ext cx="4603769" cy="729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 flipH="1" flipV="1">
            <a:off x="8543515" y="693354"/>
            <a:ext cx="1" cy="2810481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7301982" y="664151"/>
            <a:ext cx="1237373" cy="3779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6982" y="-96253"/>
            <a:ext cx="1729510" cy="1729510"/>
          </a:xfrm>
          <a:prstGeom prst="rect">
            <a:avLst/>
          </a:prstGeom>
        </p:spPr>
      </p:pic>
      <p:sp>
        <p:nvSpPr>
          <p:cNvPr id="85" name="文字方塊 84"/>
          <p:cNvSpPr txBox="1"/>
          <p:nvPr/>
        </p:nvSpPr>
        <p:spPr>
          <a:xfrm>
            <a:off x="5853864" y="3798536"/>
            <a:ext cx="2282628" cy="1169551"/>
          </a:xfrm>
          <a:prstGeom prst="rect">
            <a:avLst/>
          </a:prstGeom>
          <a:solidFill>
            <a:srgbClr val="3A454E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8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Group </a:t>
            </a:r>
            <a:br>
              <a:rPr kumimoji="1" lang="en-US" altLang="zh-TW" sz="28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kumimoji="1" lang="en-US" altLang="zh-TW" sz="28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</a:t>
            </a:r>
            <a:br>
              <a:rPr kumimoji="1" lang="en-US" altLang="zh-TW" sz="2800" dirty="0">
                <a:ln w="0"/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endParaRPr kumimoji="1" lang="zh-TW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6" name="文字方塊 85"/>
          <p:cNvSpPr txBox="1"/>
          <p:nvPr/>
        </p:nvSpPr>
        <p:spPr>
          <a:xfrm rot="16200000">
            <a:off x="6537296" y="1846876"/>
            <a:ext cx="1417430" cy="523220"/>
          </a:xfrm>
          <a:prstGeom prst="rect">
            <a:avLst/>
          </a:prstGeom>
          <a:solidFill>
            <a:schemeClr val="tx1">
              <a:lumMod val="95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Publish</a:t>
            </a:r>
            <a:endParaRPr kumimoji="1" lang="zh-TW" altLang="en-US" sz="2800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7" name="文字方塊 86"/>
          <p:cNvSpPr txBox="1"/>
          <p:nvPr/>
        </p:nvSpPr>
        <p:spPr>
          <a:xfrm rot="16200000">
            <a:off x="7653386" y="1633119"/>
            <a:ext cx="1942692" cy="523220"/>
          </a:xfrm>
          <a:prstGeom prst="rect">
            <a:avLst/>
          </a:prstGeom>
          <a:solidFill>
            <a:schemeClr val="tx1">
              <a:lumMod val="95000"/>
              <a:alpha val="73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Subscribe</a:t>
            </a:r>
            <a:endParaRPr kumimoji="1" lang="zh-TW" altLang="en-US" sz="2800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5591136" y="2812236"/>
            <a:ext cx="1805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Create a group</a:t>
            </a:r>
            <a:endParaRPr kumimoji="1" lang="zh-TW" alt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1359965" y="2483359"/>
            <a:ext cx="3272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 user in a group</a:t>
            </a:r>
            <a:endParaRPr kumimoji="1" lang="zh-TW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3628791" y="6183816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Singer</a:t>
            </a:r>
            <a:endParaRPr kumimoji="1" lang="zh-TW" altLang="en-US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977821" y="6140261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562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3495" y="-791388"/>
            <a:ext cx="4487417" cy="44874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en-US" altLang="zh-TW" sz="2800" dirty="0"/>
              <a:t>System Architecture</a:t>
            </a:r>
            <a:endParaRPr kumimoji="1" lang="zh-TW" altLang="en-US" sz="2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13126" y="187148"/>
            <a:ext cx="1012413" cy="10124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39746" y="1321464"/>
            <a:ext cx="1015822" cy="10158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568" y="1304021"/>
            <a:ext cx="1195832" cy="119583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11" y="1403566"/>
            <a:ext cx="805893" cy="97278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9679" y="1452321"/>
            <a:ext cx="1335297" cy="9240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5A5D61"/>
              </a:clrFrom>
              <a:clrTo>
                <a:srgbClr val="5A5D61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22774" t="11533" r="23401" b="30164"/>
          <a:stretch/>
        </p:blipFill>
        <p:spPr>
          <a:xfrm>
            <a:off x="4478553" y="205053"/>
            <a:ext cx="966130" cy="104650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6982" y="-96253"/>
            <a:ext cx="1729510" cy="1729510"/>
          </a:xfrm>
          <a:prstGeom prst="rect">
            <a:avLst/>
          </a:prstGeom>
        </p:spPr>
      </p:pic>
      <p:pic>
        <p:nvPicPr>
          <p:cNvPr id="1026" name="Picture 2" descr="https://lh6.googleusercontent.com/VcwzopxOHVouAimLsSAF1GgYX5lqDw4RrXyxDfMJ3T4hzrsHQwhRcIKmOUpHo2PXJKpcERVYoC8LRpJz2brUMyUp302wp-tVT-98uulS2rzHtWtBD3CpM5tgbj1mluLI8_aHMOXUQ2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8" y="4132919"/>
            <a:ext cx="1624613" cy="15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885" y="4744753"/>
            <a:ext cx="1439063" cy="143906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3421147" y="4230846"/>
            <a:ext cx="1013333" cy="101333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19582" y="4809577"/>
            <a:ext cx="1374240" cy="1374240"/>
          </a:xfrm>
          <a:prstGeom prst="rect">
            <a:avLst/>
          </a:prstGeom>
        </p:spPr>
      </p:pic>
      <p:cxnSp>
        <p:nvCxnSpPr>
          <p:cNvPr id="27" name="直線接點 26"/>
          <p:cNvCxnSpPr>
            <a:stCxn id="1026" idx="0"/>
          </p:cNvCxnSpPr>
          <p:nvPr/>
        </p:nvCxnSpPr>
        <p:spPr>
          <a:xfrm flipH="1" flipV="1">
            <a:off x="1859434" y="2947740"/>
            <a:ext cx="1" cy="118517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859434" y="2923649"/>
            <a:ext cx="3585249" cy="24093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H="1" flipV="1">
            <a:off x="6680333" y="2376346"/>
            <a:ext cx="3324" cy="748078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5449490" y="2372677"/>
            <a:ext cx="367" cy="539672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838655" y="3651313"/>
            <a:ext cx="2311400" cy="2673614"/>
            <a:chOff x="6183273" y="3320338"/>
            <a:chExt cx="2311400" cy="267361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83273" y="3320338"/>
              <a:ext cx="2311400" cy="23114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6615153" y="5624620"/>
              <a:ext cx="161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smart player</a:t>
              </a:r>
              <a:endParaRPr kumimoji="1" lang="zh-TW" altLang="en-US" dirty="0"/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1325201" y="2386335"/>
            <a:ext cx="315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Query Song List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4502533" y="3124424"/>
            <a:ext cx="3153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Order Songs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33" name="直線接點 32"/>
          <p:cNvCxnSpPr/>
          <p:nvPr/>
        </p:nvCxnSpPr>
        <p:spPr>
          <a:xfrm flipV="1">
            <a:off x="2135189" y="3136236"/>
            <a:ext cx="4541131" cy="1227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2135189" y="3160330"/>
            <a:ext cx="0" cy="101077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628791" y="6183816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Singer</a:t>
            </a:r>
            <a:endParaRPr kumimoji="1"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977821" y="6140261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41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883495" y="-791388"/>
            <a:ext cx="4487417" cy="44874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en-US" altLang="zh-TW" sz="2800" dirty="0"/>
              <a:t>System Architecture</a:t>
            </a:r>
            <a:endParaRPr kumimoji="1" lang="zh-TW" altLang="en-US" sz="28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39746" y="1321464"/>
            <a:ext cx="1015822" cy="10158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55568" y="1304021"/>
            <a:ext cx="1195832" cy="119583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06982" y="-96253"/>
            <a:ext cx="1729510" cy="1729510"/>
          </a:xfrm>
          <a:prstGeom prst="rect">
            <a:avLst/>
          </a:prstGeom>
        </p:spPr>
      </p:pic>
      <p:pic>
        <p:nvPicPr>
          <p:cNvPr id="1026" name="Picture 2" descr="https://lh6.googleusercontent.com/VcwzopxOHVouAimLsSAF1GgYX5lqDw4RrXyxDfMJ3T4hzrsHQwhRcIKmOUpHo2PXJKpcERVYoC8LRpJz2brUMyUp302wp-tVT-98uulS2rzHtWtBD3CpM5tgbj1mluLI8_aHMOXUQ2I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28" y="4132919"/>
            <a:ext cx="1624613" cy="15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885" y="4744753"/>
            <a:ext cx="1439063" cy="1439063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421147" y="4230846"/>
            <a:ext cx="1013333" cy="101333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9582" y="4809577"/>
            <a:ext cx="1374240" cy="1374240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 flipH="1" flipV="1">
            <a:off x="3964961" y="2947740"/>
            <a:ext cx="1" cy="118517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3964964" y="2947742"/>
            <a:ext cx="384452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838655" y="3651313"/>
            <a:ext cx="2311400" cy="2673614"/>
            <a:chOff x="6183273" y="3320338"/>
            <a:chExt cx="2311400" cy="267361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183273" y="3320338"/>
              <a:ext cx="2311400" cy="2311400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6615153" y="5624620"/>
              <a:ext cx="1611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smart player</a:t>
              </a:r>
              <a:endParaRPr kumimoji="1" lang="zh-TW" altLang="en-US" dirty="0"/>
            </a:p>
          </p:txBody>
        </p:sp>
      </p:grpSp>
      <p:cxnSp>
        <p:nvCxnSpPr>
          <p:cNvPr id="29" name="直線接點 28"/>
          <p:cNvCxnSpPr/>
          <p:nvPr/>
        </p:nvCxnSpPr>
        <p:spPr>
          <a:xfrm flipV="1">
            <a:off x="7809488" y="2457411"/>
            <a:ext cx="7839" cy="45262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6304658" y="1177619"/>
            <a:ext cx="1465730" cy="18928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7790167" y="1166269"/>
            <a:ext cx="7839" cy="45262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9679" y="1452321"/>
            <a:ext cx="1335297" cy="924025"/>
          </a:xfrm>
          <a:prstGeom prst="rect">
            <a:avLst/>
          </a:prstGeom>
        </p:spPr>
      </p:pic>
      <p:cxnSp>
        <p:nvCxnSpPr>
          <p:cNvPr id="39" name="直線接點 38"/>
          <p:cNvCxnSpPr/>
          <p:nvPr/>
        </p:nvCxnSpPr>
        <p:spPr>
          <a:xfrm>
            <a:off x="5290210" y="725291"/>
            <a:ext cx="698791" cy="102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5A5D61"/>
              </a:clrFrom>
              <a:clrTo>
                <a:srgbClr val="5A5D61">
                  <a:alpha val="0"/>
                </a:srgbClr>
              </a:clrTo>
            </a:clrChange>
          </a:blip>
          <a:srcRect l="22774" t="11533" r="23401" b="30164"/>
          <a:stretch/>
        </p:blipFill>
        <p:spPr>
          <a:xfrm>
            <a:off x="4478553" y="205053"/>
            <a:ext cx="966130" cy="1046506"/>
          </a:xfrm>
          <a:prstGeom prst="rect">
            <a:avLst/>
          </a:prstGeom>
        </p:spPr>
      </p:pic>
      <p:cxnSp>
        <p:nvCxnSpPr>
          <p:cNvPr id="41" name="直線接點 40"/>
          <p:cNvCxnSpPr/>
          <p:nvPr/>
        </p:nvCxnSpPr>
        <p:spPr>
          <a:xfrm flipV="1">
            <a:off x="6304658" y="743923"/>
            <a:ext cx="7839" cy="45262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1254" y="163084"/>
            <a:ext cx="1012413" cy="10124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711" y="1403566"/>
            <a:ext cx="805893" cy="972780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3981444" y="2995919"/>
            <a:ext cx="315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Recognize singer</a:t>
            </a:r>
            <a:endParaRPr kumimoji="1" lang="zh-TW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3628791" y="6183816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/>
              <a:t>Singer</a:t>
            </a:r>
            <a:endParaRPr kumimoji="1"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977821" y="6140261"/>
            <a:ext cx="1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5995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254</TotalTime>
  <Words>341</Words>
  <Application>Microsoft Macintosh PowerPoint</Application>
  <PresentationFormat>如螢幕大小 (4:3)</PresentationFormat>
  <Paragraphs>103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新細明體</vt:lpstr>
      <vt:lpstr>宋体</vt:lpstr>
      <vt:lpstr>Calibri</vt:lpstr>
      <vt:lpstr>Century Gothic</vt:lpstr>
      <vt:lpstr>Trebuchet MS</vt:lpstr>
      <vt:lpstr>Wingdings 2</vt:lpstr>
      <vt:lpstr>至理名言</vt:lpstr>
      <vt:lpstr>Karaoke is Here</vt:lpstr>
      <vt:lpstr>Motivation…</vt:lpstr>
      <vt:lpstr>New karaoke mode</vt:lpstr>
      <vt:lpstr>Used AWS services</vt:lpstr>
      <vt:lpstr>Used AWS services</vt:lpstr>
      <vt:lpstr>System Architecture</vt:lpstr>
      <vt:lpstr>System Architecture</vt:lpstr>
      <vt:lpstr>System Architecture</vt:lpstr>
      <vt:lpstr>System Architecture</vt:lpstr>
      <vt:lpstr>System Architecture</vt:lpstr>
      <vt:lpstr>Difficulties…</vt:lpstr>
      <vt:lpstr>Demo</vt:lpstr>
      <vt:lpstr>Conclusion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Karaoke is here</dc:title>
  <dc:creator>Microsoft Office 使用者</dc:creator>
  <cp:lastModifiedBy>Microsoft Office User</cp:lastModifiedBy>
  <cp:revision>20</cp:revision>
  <dcterms:created xsi:type="dcterms:W3CDTF">2018-06-21T02:02:24Z</dcterms:created>
  <dcterms:modified xsi:type="dcterms:W3CDTF">2018-06-21T06:50:57Z</dcterms:modified>
</cp:coreProperties>
</file>